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64" r:id="rId5"/>
    <p:sldId id="257" r:id="rId6"/>
    <p:sldId id="258" r:id="rId7"/>
    <p:sldId id="259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image" Target="../media/image1.png"/><Relationship Id="rId2" Type="http://schemas.openxmlformats.org/officeDocument/2006/relationships/tags" Target="../tags/tag85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image" Target="../media/image1.png"/><Relationship Id="rId2" Type="http://schemas.openxmlformats.org/officeDocument/2006/relationships/tags" Target="../tags/tag12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3" name="椭圆 42"/>
          <p:cNvSpPr/>
          <p:nvPr userDrawn="1">
            <p:custDataLst>
              <p:tags r:id="rId8"/>
            </p:custDataLst>
          </p:nvPr>
        </p:nvSpPr>
        <p:spPr>
          <a:xfrm rot="900000">
            <a:off x="5811677" y="952529"/>
            <a:ext cx="4952943" cy="4952943"/>
          </a:xfrm>
          <a:prstGeom prst="ellipse">
            <a:avLst/>
          </a:prstGeom>
          <a:gradFill flip="none" rotWithShape="1">
            <a:gsLst>
              <a:gs pos="34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9"/>
            </p:custDataLst>
          </p:nvPr>
        </p:nvSpPr>
        <p:spPr>
          <a:xfrm>
            <a:off x="1023853" y="3063673"/>
            <a:ext cx="10515600" cy="1800000"/>
          </a:xfrm>
        </p:spPr>
        <p:txBody>
          <a:bodyPr wrap="square" anchor="t">
            <a:normAutofit/>
          </a:bodyPr>
          <a:lstStyle>
            <a:lvl1pPr algn="l">
              <a:lnSpc>
                <a:spcPct val="100000"/>
              </a:lnSpc>
              <a:defRPr sz="5400" b="1">
                <a:solidFill>
                  <a:srgbClr val="3C3C3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1023853" y="1513966"/>
            <a:ext cx="10515600" cy="1457452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40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1023618" y="504000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1023853" y="4925628"/>
            <a:ext cx="2303547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8"/>
            </p:custDataLst>
          </p:nvPr>
        </p:nvSpPr>
        <p:spPr>
          <a:xfrm>
            <a:off x="75048" y="1292920"/>
            <a:ext cx="4272161" cy="4272161"/>
          </a:xfrm>
          <a:prstGeom prst="ellipse">
            <a:avLst/>
          </a:prstGeom>
          <a:gradFill flip="none" rotWithShape="1">
            <a:gsLst>
              <a:gs pos="34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467485" y="2386012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rgbClr val="3C3C3C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8"/>
            </p:custDataLst>
          </p:nvPr>
        </p:nvSpPr>
        <p:spPr>
          <a:xfrm>
            <a:off x="6411944" y="931202"/>
            <a:ext cx="4399471" cy="4399471"/>
          </a:xfrm>
          <a:prstGeom prst="ellipse">
            <a:avLst/>
          </a:prstGeom>
          <a:gradFill flip="none" rotWithShape="1">
            <a:gsLst>
              <a:gs pos="34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/>
              </a:gs>
            </a:gsLst>
            <a:lin ang="19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300792" y="3016638"/>
            <a:ext cx="6252908" cy="2513584"/>
          </a:xfrm>
        </p:spPr>
        <p:txBody>
          <a:bodyPr wrap="square" anchor="t">
            <a:normAutofit/>
          </a:bodyPr>
          <a:lstStyle>
            <a:lvl1pPr algn="l">
              <a:defRPr sz="6000">
                <a:solidFill>
                  <a:srgbClr val="3C3C3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4300855" y="1257935"/>
            <a:ext cx="6252845" cy="1671320"/>
          </a:xfrm>
        </p:spPr>
        <p:txBody>
          <a:bodyPr wrap="square" anchor="b"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1149382" y="1866277"/>
            <a:ext cx="3043199" cy="2587225"/>
          </a:xfrm>
        </p:spPr>
        <p:txBody>
          <a:bodyPr wrap="none" anchor="ctr">
            <a:normAutofit/>
          </a:bodyPr>
          <a:lstStyle>
            <a:lvl1pPr marL="0" indent="0" algn="r">
              <a:buNone/>
              <a:defRPr sz="11500" b="1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椭圆 7"/>
          <p:cNvSpPr/>
          <p:nvPr userDrawn="1">
            <p:custDataLst>
              <p:tags r:id="rId8"/>
            </p:custDataLst>
          </p:nvPr>
        </p:nvSpPr>
        <p:spPr>
          <a:xfrm flipH="1">
            <a:off x="1427380" y="952529"/>
            <a:ext cx="4952943" cy="4952943"/>
          </a:xfrm>
          <a:prstGeom prst="ellipse">
            <a:avLst/>
          </a:prstGeom>
          <a:gradFill flip="none" rotWithShape="1">
            <a:gsLst>
              <a:gs pos="30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/>
              </a:gs>
            </a:gsLst>
            <a:lin ang="19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2133601" y="2849163"/>
            <a:ext cx="9126462" cy="1800000"/>
          </a:xfrm>
        </p:spPr>
        <p:txBody>
          <a:bodyPr wrap="square" anchor="t">
            <a:normAutofit/>
          </a:bodyPr>
          <a:lstStyle>
            <a:lvl1pPr algn="r">
              <a:lnSpc>
                <a:spcPct val="100000"/>
              </a:lnSpc>
              <a:defRPr sz="6600">
                <a:solidFill>
                  <a:srgbClr val="3C3C3C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2133600" y="1400810"/>
            <a:ext cx="9126220" cy="1368425"/>
          </a:xfrm>
        </p:spPr>
        <p:txBody>
          <a:bodyPr wrap="square"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4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8380490" y="5580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8956063" y="4849527"/>
            <a:ext cx="2304000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4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image" Target="../media/image1.png"/><Relationship Id="rId12" Type="http://schemas.openxmlformats.org/officeDocument/2006/relationships/tags" Target="../tags/tag13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rgbClr val="3C3C3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3C3C3C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rgbClr val="3C3C3C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rgbClr val="3C3C3C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rgbClr val="3C3C3C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rgbClr val="3C3C3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64.xml"/><Relationship Id="rId2" Type="http://schemas.openxmlformats.org/officeDocument/2006/relationships/image" Target="../media/image10.png"/><Relationship Id="rId1" Type="http://schemas.openxmlformats.org/officeDocument/2006/relationships/tags" Target="../tags/tag16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66.xml"/><Relationship Id="rId2" Type="http://schemas.openxmlformats.org/officeDocument/2006/relationships/image" Target="../media/image11.png"/><Relationship Id="rId1" Type="http://schemas.openxmlformats.org/officeDocument/2006/relationships/tags" Target="../tags/tag16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68.xml"/><Relationship Id="rId2" Type="http://schemas.openxmlformats.org/officeDocument/2006/relationships/image" Target="../media/image12.png"/><Relationship Id="rId1" Type="http://schemas.openxmlformats.org/officeDocument/2006/relationships/tags" Target="../tags/tag16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0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16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17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17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8.xml"/><Relationship Id="rId3" Type="http://schemas.openxmlformats.org/officeDocument/2006/relationships/image" Target="../media/image2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0.xml"/><Relationship Id="rId2" Type="http://schemas.openxmlformats.org/officeDocument/2006/relationships/image" Target="../media/image3.png"/><Relationship Id="rId1" Type="http://schemas.openxmlformats.org/officeDocument/2006/relationships/tags" Target="../tags/tag14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2.xml"/><Relationship Id="rId2" Type="http://schemas.openxmlformats.org/officeDocument/2006/relationships/image" Target="../media/image4.png"/><Relationship Id="rId1" Type="http://schemas.openxmlformats.org/officeDocument/2006/relationships/tags" Target="../tags/tag15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4.xml"/><Relationship Id="rId2" Type="http://schemas.openxmlformats.org/officeDocument/2006/relationships/image" Target="../media/image5.png"/><Relationship Id="rId1" Type="http://schemas.openxmlformats.org/officeDocument/2006/relationships/tags" Target="../tags/tag15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6.xml"/><Relationship Id="rId2" Type="http://schemas.openxmlformats.org/officeDocument/2006/relationships/image" Target="../media/image6.png"/><Relationship Id="rId1" Type="http://schemas.openxmlformats.org/officeDocument/2006/relationships/tags" Target="../tags/tag15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8.xml"/><Relationship Id="rId2" Type="http://schemas.openxmlformats.org/officeDocument/2006/relationships/image" Target="../media/image7.png"/><Relationship Id="rId1" Type="http://schemas.openxmlformats.org/officeDocument/2006/relationships/tags" Target="../tags/tag15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60.xml"/><Relationship Id="rId2" Type="http://schemas.openxmlformats.org/officeDocument/2006/relationships/image" Target="../media/image8.png"/><Relationship Id="rId1" Type="http://schemas.openxmlformats.org/officeDocument/2006/relationships/tags" Target="../tags/tag15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62.xml"/><Relationship Id="rId2" Type="http://schemas.openxmlformats.org/officeDocument/2006/relationships/image" Target="../media/image9.png"/><Relationship Id="rId1" Type="http://schemas.openxmlformats.org/officeDocument/2006/relationships/tags" Target="../tags/tag1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20251013</a:t>
            </a:r>
            <a:r>
              <a:rPr lang="zh-CN" altLang="en-US"/>
              <a:t>汇报</a:t>
            </a:r>
            <a:endParaRPr lang="zh-CN" altLang="en-US"/>
          </a:p>
        </p:txBody>
      </p:sp>
      <p:sp>
        <p:nvSpPr>
          <p:cNvPr id="7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深度学习</a:t>
            </a:r>
            <a:r>
              <a:rPr lang="en-US" altLang="zh-CN"/>
              <a:t>-</a:t>
            </a:r>
            <a:r>
              <a:rPr lang="zh-CN" altLang="en-US"/>
              <a:t>图像</a:t>
            </a:r>
            <a:r>
              <a:rPr lang="zh-CN" altLang="en-US"/>
              <a:t>增强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023853" y="4925628"/>
            <a:ext cx="2303547" cy="50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C3C3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</a:rPr>
              <a:t>汇报人：</a:t>
            </a:r>
            <a:r>
              <a:rPr lang="zh-CN" altLang="en-US">
                <a:solidFill>
                  <a:schemeClr val="tx1"/>
                </a:solidFill>
              </a:rPr>
              <a:t>陈银素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Rethinking Reconstruction and Denoising in the Dark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95960" y="1384300"/>
            <a:ext cx="438150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核心贡献</a:t>
            </a:r>
            <a:r>
              <a:rPr lang="en-US" altLang="zh-CN"/>
              <a:t>​​</a:t>
            </a:r>
            <a:r>
              <a:rPr lang="zh-CN" altLang="en-US"/>
              <a:t>：从</a:t>
            </a:r>
            <a:r>
              <a:rPr lang="en-US" altLang="zh-CN"/>
              <a:t>"</a:t>
            </a:r>
            <a:r>
              <a:rPr lang="zh-CN" altLang="en-US"/>
              <a:t>骨干</a:t>
            </a:r>
            <a:r>
              <a:rPr lang="en-US" altLang="zh-CN"/>
              <a:t>-</a:t>
            </a:r>
            <a:r>
              <a:rPr lang="zh-CN" altLang="en-US"/>
              <a:t>头部</a:t>
            </a:r>
            <a:r>
              <a:rPr lang="en-US" altLang="zh-CN"/>
              <a:t>"</a:t>
            </a:r>
            <a:r>
              <a:rPr lang="zh-CN" altLang="en-US"/>
              <a:t>新视角重新思考去噪和重建任务，在更广参数空间中利用任务关联性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理论创新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骨干</a:t>
            </a:r>
            <a:r>
              <a:rPr lang="en-US" altLang="zh-CN"/>
              <a:t>-</a:t>
            </a:r>
            <a:r>
              <a:rPr lang="zh-CN" altLang="en-US"/>
              <a:t>头部视角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共享骨干网络提取通用特征</a:t>
            </a:r>
            <a:endParaRPr lang="zh-CN" altLang="en-US"/>
          </a:p>
          <a:p>
            <a:r>
              <a:rPr lang="zh-CN" altLang="en-US"/>
              <a:t>任务特定头部进行专门处理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相互促进机制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双头交互模块捕获任务间潜在对应</a:t>
            </a:r>
            <a:endParaRPr lang="zh-CN" altLang="en-US"/>
          </a:p>
          <a:p>
            <a:r>
              <a:rPr lang="zh-CN" altLang="en-US"/>
              <a:t>交叉注意力实现动态信息交换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方法组件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色度感知噪声敏感模块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全局色度感知器</a:t>
            </a:r>
            <a:r>
              <a:rPr lang="en-US" altLang="zh-CN"/>
              <a:t>(GCP)</a:t>
            </a:r>
            <a:endParaRPr lang="en-US" altLang="zh-CN"/>
          </a:p>
          <a:p>
            <a:r>
              <a:rPr lang="zh-CN" altLang="en-US"/>
              <a:t>精细化细节提取器</a:t>
            </a:r>
            <a:r>
              <a:rPr lang="en-US" altLang="zh-CN"/>
              <a:t>(RDE)</a:t>
            </a:r>
            <a:endParaRPr lang="en-US" altLang="zh-CN"/>
          </a:p>
          <a:p>
            <a:r>
              <a:rPr lang="en-US" altLang="zh-CN"/>
              <a:t>​​</a:t>
            </a:r>
            <a:r>
              <a:rPr lang="zh-CN" altLang="en-US"/>
              <a:t>分层双路径注意力</a:t>
            </a:r>
            <a:r>
              <a:rPr lang="en-US" altLang="zh-CN"/>
              <a:t>(HDPA)​​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全局特征提取路径</a:t>
            </a:r>
            <a:endParaRPr lang="zh-CN" altLang="en-US"/>
          </a:p>
          <a:p>
            <a:r>
              <a:rPr lang="zh-CN" altLang="en-US"/>
              <a:t>局部特征增强路径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4683760" y="2708910"/>
            <a:ext cx="6985635" cy="16402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ISPDiffuser: Learning RAW-to-sRGB Mappings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95960" y="1590040"/>
            <a:ext cx="378079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​​</a:t>
            </a:r>
            <a:r>
              <a:rPr lang="zh-CN" altLang="en-US"/>
              <a:t>核心贡献</a:t>
            </a:r>
            <a:r>
              <a:rPr lang="en-US" altLang="zh-CN"/>
              <a:t>​​</a:t>
            </a:r>
            <a:r>
              <a:rPr lang="zh-CN" altLang="en-US"/>
              <a:t>：基于扩散的解耦框架，分离细节重建和色彩一致性映射，实现高质量</a:t>
            </a:r>
            <a:r>
              <a:rPr lang="en-US" altLang="zh-CN"/>
              <a:t>RAW</a:t>
            </a:r>
            <a:r>
              <a:rPr lang="zh-CN" altLang="en-US"/>
              <a:t>到</a:t>
            </a:r>
            <a:r>
              <a:rPr lang="en-US" altLang="zh-CN"/>
              <a:t>sRGB</a:t>
            </a:r>
            <a:r>
              <a:rPr lang="zh-CN" altLang="en-US"/>
              <a:t>转换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架构设计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纹理感知扩散模型</a:t>
            </a:r>
            <a:r>
              <a:rPr lang="en-US" altLang="zh-CN"/>
              <a:t>(TADM)​​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专注于灰度空间细节重建</a:t>
            </a:r>
            <a:endParaRPr lang="zh-CN" altLang="en-US"/>
          </a:p>
          <a:p>
            <a:r>
              <a:rPr lang="zh-CN" altLang="en-US"/>
              <a:t>增量权重优化</a:t>
            </a:r>
            <a:r>
              <a:rPr lang="en-US" altLang="zh-CN"/>
              <a:t>(IWO)</a:t>
            </a:r>
            <a:r>
              <a:rPr lang="zh-CN" altLang="en-US"/>
              <a:t>策略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直方图引导色彩一致性模块</a:t>
            </a:r>
            <a:r>
              <a:rPr lang="en-US" altLang="zh-CN"/>
              <a:t>(HCCM)​​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色彩直方图指导色彩学习</a:t>
            </a:r>
            <a:endParaRPr lang="zh-CN" altLang="en-US"/>
          </a:p>
          <a:p>
            <a:r>
              <a:rPr lang="zh-CN" altLang="en-US"/>
              <a:t>色彩一致性损失约束色彩映射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训练策略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两阶段训练：先训练编码器</a:t>
            </a:r>
            <a:r>
              <a:rPr lang="en-US" altLang="zh-CN"/>
              <a:t>-</a:t>
            </a:r>
            <a:r>
              <a:rPr lang="zh-CN" altLang="en-US"/>
              <a:t>解码器，再优化扩散模型和</a:t>
            </a:r>
            <a:r>
              <a:rPr lang="en-US" altLang="zh-CN"/>
              <a:t>HCCM</a:t>
            </a:r>
            <a:endParaRPr lang="en-US" altLang="zh-CN"/>
          </a:p>
          <a:p>
            <a:r>
              <a:rPr lang="zh-CN" altLang="en-US"/>
              <a:t>纹理丰富化损失和色彩一致性损失联合优化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211570" y="1516380"/>
            <a:ext cx="4400550" cy="4762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MobileIE: Mobile Image Enhancement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95960" y="1524000"/>
            <a:ext cx="372173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核心贡献</a:t>
            </a:r>
            <a:r>
              <a:rPr lang="en-US" altLang="zh-CN"/>
              <a:t>​​</a:t>
            </a:r>
            <a:r>
              <a:rPr lang="zh-CN" altLang="en-US"/>
              <a:t>：仅</a:t>
            </a:r>
            <a:r>
              <a:rPr lang="en-US" altLang="zh-CN"/>
              <a:t>4K</a:t>
            </a:r>
            <a:r>
              <a:rPr lang="zh-CN" altLang="en-US"/>
              <a:t>参数的极轻量</a:t>
            </a:r>
            <a:r>
              <a:rPr lang="en-US" altLang="zh-CN"/>
              <a:t>CNN</a:t>
            </a:r>
            <a:r>
              <a:rPr lang="zh-CN" altLang="en-US"/>
              <a:t>模型，实现移动端实时图像增强（</a:t>
            </a:r>
            <a:r>
              <a:rPr lang="en-US" altLang="zh-CN"/>
              <a:t>1100 FPS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核心创新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多分支重参数化卷积</a:t>
            </a:r>
            <a:r>
              <a:rPr lang="en-US" altLang="zh-CN"/>
              <a:t>(MBRConv)​​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多尺度特征捕获</a:t>
            </a:r>
            <a:endParaRPr lang="zh-CN" altLang="en-US"/>
          </a:p>
          <a:p>
            <a:r>
              <a:rPr lang="zh-CN" altLang="en-US"/>
              <a:t>推理时重参数化为标准卷积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特征自变换</a:t>
            </a:r>
            <a:r>
              <a:rPr lang="en-US" altLang="zh-CN"/>
              <a:t>(FST)</a:t>
            </a:r>
            <a:r>
              <a:rPr lang="zh-CN" altLang="en-US"/>
              <a:t>模块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二次交互机制增强非线性表达能力</a:t>
            </a:r>
            <a:endParaRPr lang="zh-CN" altLang="en-US"/>
          </a:p>
          <a:p>
            <a:r>
              <a:rPr lang="zh-CN" altLang="en-US"/>
              <a:t>学习参数缩放和偏置调整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分层双路径注意力</a:t>
            </a:r>
            <a:r>
              <a:rPr lang="en-US" altLang="zh-CN"/>
              <a:t>(HDPA)​​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全局和局部特征选择性捕获</a:t>
            </a:r>
            <a:endParaRPr lang="zh-CN" altLang="en-US"/>
          </a:p>
          <a:p>
            <a:r>
              <a:rPr lang="zh-CN" altLang="en-US"/>
              <a:t>硬件友好设计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局部方差加权损失</a:t>
            </a:r>
            <a:r>
              <a:rPr lang="en-US" altLang="zh-CN"/>
              <a:t>(LVW)​​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基于局部统计的动态权重调整</a:t>
            </a:r>
            <a:endParaRPr lang="zh-CN" altLang="en-US"/>
          </a:p>
          <a:p>
            <a:r>
              <a:rPr lang="zh-CN" altLang="en-US"/>
              <a:t>更好的异常值处理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62980" y="1927225"/>
            <a:ext cx="4850765" cy="3165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Dirty Pixels: Towards End-to-end Image Processing and Perception​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14630" y="1708785"/>
            <a:ext cx="573722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主要贡献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提出端到端可微分架构</a:t>
            </a:r>
            <a:r>
              <a:rPr lang="en-US" altLang="zh-CN"/>
              <a:t>​​</a:t>
            </a:r>
            <a:r>
              <a:rPr lang="zh-CN" altLang="en-US"/>
              <a:t>：联合执行去马赛克、去噪、去模糊、色调映射和分类，优化整个流程以提升分类任务的鲁棒性。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引入</a:t>
            </a:r>
            <a:r>
              <a:rPr lang="en-US" altLang="zh-CN"/>
              <a:t>Anscombe</a:t>
            </a:r>
            <a:r>
              <a:rPr lang="zh-CN" altLang="en-US"/>
              <a:t>网络</a:t>
            </a:r>
            <a:r>
              <a:rPr lang="en-US" altLang="zh-CN"/>
              <a:t>​​</a:t>
            </a:r>
            <a:r>
              <a:rPr lang="zh-CN" altLang="en-US"/>
              <a:t>：一种轻量级神经</a:t>
            </a:r>
            <a:r>
              <a:rPr lang="en-US" altLang="zh-CN"/>
              <a:t>ISP</a:t>
            </a:r>
            <a:r>
              <a:rPr lang="zh-CN" altLang="en-US"/>
              <a:t>，利用物理成像模型（如泊松</a:t>
            </a:r>
            <a:r>
              <a:rPr lang="en-US" altLang="zh-CN"/>
              <a:t>-</a:t>
            </a:r>
            <a:r>
              <a:rPr lang="zh-CN" altLang="en-US"/>
              <a:t>高斯噪声）和方差稳定变换，提升低光条件下的图像重建质量。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模块化设计</a:t>
            </a:r>
            <a:r>
              <a:rPr lang="en-US" altLang="zh-CN"/>
              <a:t>​​</a:t>
            </a:r>
            <a:r>
              <a:rPr lang="zh-CN" altLang="en-US"/>
              <a:t>：支持跨相机模型和光照条件的泛化，无需重新训练。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实验验证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在合成和真实低光</a:t>
            </a:r>
            <a:r>
              <a:rPr lang="en-US" altLang="zh-CN"/>
              <a:t>RAW</a:t>
            </a:r>
            <a:r>
              <a:rPr lang="zh-CN" altLang="en-US"/>
              <a:t>数据上，相比传统</a:t>
            </a:r>
            <a:r>
              <a:rPr lang="en-US" altLang="zh-CN"/>
              <a:t>ISP</a:t>
            </a:r>
            <a:r>
              <a:rPr lang="zh-CN" altLang="en-US"/>
              <a:t>（如</a:t>
            </a:r>
            <a:r>
              <a:rPr lang="en-US" altLang="zh-CN"/>
              <a:t>Darktable</a:t>
            </a:r>
            <a:r>
              <a:rPr lang="zh-CN" altLang="en-US"/>
              <a:t>、</a:t>
            </a:r>
            <a:r>
              <a:rPr lang="en-US" altLang="zh-CN"/>
              <a:t>Movidius Myriad 2</a:t>
            </a:r>
            <a:r>
              <a:rPr lang="zh-CN" altLang="en-US"/>
              <a:t>）或直接训练分类器的方法，分类准确率提升超过</a:t>
            </a:r>
            <a:r>
              <a:rPr lang="en-US" altLang="zh-CN"/>
              <a:t>5%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Anscombe</a:t>
            </a:r>
            <a:r>
              <a:rPr lang="zh-CN" altLang="en-US"/>
              <a:t>网络在低光图像重建任务中也达到</a:t>
            </a:r>
            <a:r>
              <a:rPr lang="en-US" altLang="zh-CN"/>
              <a:t>SOTA</a:t>
            </a:r>
            <a:r>
              <a:rPr lang="zh-CN" altLang="en-US"/>
              <a:t>水平。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6260465" y="1334770"/>
            <a:ext cx="5235575" cy="140081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951855" y="3088005"/>
            <a:ext cx="6095365" cy="31521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Face Deblurring using Dual Camera Fusion on Mobile Phones​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75590" y="1270635"/>
            <a:ext cx="7325995" cy="535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核心问题</a:t>
            </a:r>
            <a:r>
              <a:rPr lang="en-US" altLang="zh-CN"/>
              <a:t>​​</a:t>
            </a:r>
            <a:r>
              <a:rPr lang="zh-CN" altLang="en-US"/>
              <a:t>：移动设备在拍摄快速运动的人脸时容易产生运动模糊，传统去模糊方法难以处理非刚性运动、大模糊核（可达数百像素）及实时性要求。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解决方案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双摄像头融合系统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主摄像头（</a:t>
            </a:r>
            <a:r>
              <a:rPr lang="en-US" altLang="zh-CN"/>
              <a:t>Wide</a:t>
            </a:r>
            <a:r>
              <a:rPr lang="zh-CN" altLang="en-US"/>
              <a:t>）捕获长曝光低噪声但模糊的图像。</a:t>
            </a:r>
            <a:endParaRPr lang="zh-CN" altLang="en-US"/>
          </a:p>
          <a:p>
            <a:r>
              <a:rPr lang="zh-CN" altLang="en-US"/>
              <a:t>超广角摄像头（</a:t>
            </a:r>
            <a:r>
              <a:rPr lang="en-US" altLang="zh-CN"/>
              <a:t>UltraWide</a:t>
            </a:r>
            <a:r>
              <a:rPr lang="zh-CN" altLang="en-US"/>
              <a:t>）同步捕获短曝光清晰但噪声较多的参考图像。</a:t>
            </a:r>
            <a:endParaRPr lang="zh-CN" altLang="en-US"/>
          </a:p>
          <a:p>
            <a:r>
              <a:rPr lang="zh-CN" altLang="en-US"/>
              <a:t>通过光学流（</a:t>
            </a:r>
            <a:r>
              <a:rPr lang="en-US" altLang="zh-CN"/>
              <a:t>PWC-Net</a:t>
            </a:r>
            <a:r>
              <a:rPr lang="zh-CN" altLang="en-US"/>
              <a:t>）对齐两视角图像，并利用</a:t>
            </a:r>
            <a:r>
              <a:rPr lang="en-US" altLang="zh-CN"/>
              <a:t>FusionNet</a:t>
            </a:r>
            <a:r>
              <a:rPr lang="zh-CN" altLang="en-US"/>
              <a:t>（</a:t>
            </a:r>
            <a:r>
              <a:rPr lang="en-US" altLang="zh-CN"/>
              <a:t>U-Net</a:t>
            </a:r>
            <a:r>
              <a:rPr lang="zh-CN" altLang="en-US"/>
              <a:t>变体）融合细节。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自适应流媒体技术</a:t>
            </a:r>
            <a:r>
              <a:rPr lang="en-US" altLang="zh-CN"/>
              <a:t>​​</a:t>
            </a:r>
            <a:r>
              <a:rPr lang="zh-CN" altLang="en-US"/>
              <a:t>：动态启用</a:t>
            </a:r>
            <a:r>
              <a:rPr lang="en-US" altLang="zh-CN"/>
              <a:t>UW</a:t>
            </a:r>
            <a:r>
              <a:rPr lang="zh-CN" altLang="en-US"/>
              <a:t>摄像头以降低功耗，基于</a:t>
            </a:r>
            <a:r>
              <a:rPr lang="en-US" altLang="zh-CN"/>
              <a:t>SVM</a:t>
            </a:r>
            <a:r>
              <a:rPr lang="zh-CN" altLang="en-US"/>
              <a:t>模型实时检测运动模糊。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移动端优化</a:t>
            </a:r>
            <a:r>
              <a:rPr lang="en-US" altLang="zh-CN"/>
              <a:t>​​</a:t>
            </a:r>
            <a:r>
              <a:rPr lang="zh-CN" altLang="en-US"/>
              <a:t>：在</a:t>
            </a:r>
            <a:r>
              <a:rPr lang="en-US" altLang="zh-CN"/>
              <a:t>Google Pixel 6</a:t>
            </a:r>
            <a:r>
              <a:rPr lang="zh-CN" altLang="en-US"/>
              <a:t>上实现</a:t>
            </a:r>
            <a:r>
              <a:rPr lang="en-US" altLang="zh-CN"/>
              <a:t>463ms</a:t>
            </a:r>
            <a:r>
              <a:rPr lang="zh-CN" altLang="en-US"/>
              <a:t>处理延迟，支持实时去模糊。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实验结果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1783</a:t>
            </a:r>
            <a:r>
              <a:rPr lang="zh-CN" altLang="en-US"/>
              <a:t>张真实低光运动人脸数据上，优于单图像去模糊（如</a:t>
            </a:r>
            <a:r>
              <a:rPr lang="en-US" altLang="zh-CN"/>
              <a:t>MPRNet</a:t>
            </a:r>
            <a:r>
              <a:rPr lang="zh-CN" altLang="en-US"/>
              <a:t>）、多帧去模糊（如</a:t>
            </a:r>
            <a:r>
              <a:rPr lang="en-US" altLang="zh-CN"/>
              <a:t>BurstDeblur</a:t>
            </a:r>
            <a:r>
              <a:rPr lang="zh-CN" altLang="en-US"/>
              <a:t>）及商业产品（如</a:t>
            </a:r>
            <a:r>
              <a:rPr lang="en-US" altLang="zh-CN"/>
              <a:t>iPhone 13 Pro</a:t>
            </a:r>
            <a:r>
              <a:rPr lang="zh-CN" altLang="en-US"/>
              <a:t>、</a:t>
            </a:r>
            <a:r>
              <a:rPr lang="en-US" altLang="zh-CN"/>
              <a:t>Photoshop</a:t>
            </a:r>
            <a:r>
              <a:rPr lang="zh-CN" altLang="en-US"/>
              <a:t>防抖功能）。</a:t>
            </a:r>
            <a:endParaRPr lang="zh-CN" altLang="en-US"/>
          </a:p>
          <a:p>
            <a:r>
              <a:rPr lang="zh-CN" altLang="en-US"/>
              <a:t>能够恢复眼镜反光、头发细节等复杂区域。</a:t>
            </a:r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7601585" y="1969770"/>
            <a:ext cx="4591050" cy="188023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7602220" y="4157980"/>
            <a:ext cx="4589780" cy="19958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10185" y="0"/>
            <a:ext cx="5400040" cy="720090"/>
          </a:xfrm>
        </p:spPr>
        <p:txBody>
          <a:bodyPr/>
          <a:p>
            <a:r>
              <a:rPr lang="en-US" altLang="zh-CN"/>
              <a:t>Neural Photo-Finishing​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2705" y="772795"/>
            <a:ext cx="7807325" cy="4531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核心问题</a:t>
            </a:r>
            <a:r>
              <a:rPr lang="en-US" altLang="zh-CN"/>
              <a:t>​​</a:t>
            </a:r>
            <a:r>
              <a:rPr lang="zh-CN" altLang="en-US"/>
              <a:t>：传统照片后期处理软件（如</a:t>
            </a:r>
            <a:r>
              <a:rPr lang="en-US" altLang="zh-CN"/>
              <a:t>Adobe Camera Raw</a:t>
            </a:r>
            <a:r>
              <a:rPr lang="zh-CN" altLang="en-US"/>
              <a:t>）包含大量不可微操作（如查找表、全局统计），阻碍了基于梯度的自动优化（如风格迁移、参数回归）。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核心贡献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可微分代理管道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将</a:t>
            </a:r>
            <a:r>
              <a:rPr lang="en-US" altLang="zh-CN"/>
              <a:t>ACR</a:t>
            </a:r>
            <a:r>
              <a:rPr lang="zh-CN" altLang="en-US"/>
              <a:t>管道分解为</a:t>
            </a:r>
            <a:r>
              <a:rPr lang="en-US" altLang="zh-CN"/>
              <a:t>9</a:t>
            </a:r>
            <a:r>
              <a:rPr lang="zh-CN" altLang="en-US"/>
              <a:t>个阶段（如曝光、色调映射、白平衡、饱和度等），每阶段用定制化神经网络代理（点操作</a:t>
            </a:r>
            <a:r>
              <a:rPr lang="en-US" altLang="en-US"/>
              <a:t>→</a:t>
            </a:r>
            <a:r>
              <a:rPr lang="en-US" altLang="zh-CN"/>
              <a:t>MLP</a:t>
            </a:r>
            <a:r>
              <a:rPr lang="zh-CN" altLang="en-US"/>
              <a:t>、区域操作</a:t>
            </a:r>
            <a:r>
              <a:rPr lang="en-US" altLang="en-US"/>
              <a:t>→</a:t>
            </a:r>
            <a:r>
              <a:rPr lang="en-US" altLang="zh-CN"/>
              <a:t>CNN</a:t>
            </a:r>
            <a:r>
              <a:rPr lang="zh-CN" altLang="en-US"/>
              <a:t>、可微程序</a:t>
            </a:r>
            <a:r>
              <a:rPr lang="en-US" altLang="en-US"/>
              <a:t>→</a:t>
            </a:r>
            <a:r>
              <a:rPr lang="zh-CN" altLang="en-US"/>
              <a:t>数学公式）。</a:t>
            </a:r>
            <a:endParaRPr lang="zh-CN" altLang="en-US"/>
          </a:p>
          <a:p>
            <a:r>
              <a:rPr lang="zh-CN" altLang="en-US"/>
              <a:t>通过中间输出（</a:t>
            </a:r>
            <a:r>
              <a:rPr lang="en-US" altLang="zh-CN"/>
              <a:t>Tap-outs</a:t>
            </a:r>
            <a:r>
              <a:rPr lang="zh-CN" altLang="en-US"/>
              <a:t>）监督每个代理，避免端到端训练中的</a:t>
            </a:r>
            <a:r>
              <a:rPr lang="en-US" altLang="zh-CN"/>
              <a:t>“</a:t>
            </a:r>
            <a:r>
              <a:rPr lang="zh-CN" altLang="en-US"/>
              <a:t>样本消失</a:t>
            </a:r>
            <a:r>
              <a:rPr lang="en-US" altLang="zh-CN"/>
              <a:t>”</a:t>
            </a:r>
            <a:r>
              <a:rPr lang="zh-CN" altLang="en-US"/>
              <a:t>问题。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支持</a:t>
            </a:r>
            <a:r>
              <a:rPr lang="en-US" altLang="zh-CN"/>
              <a:t>RAW</a:t>
            </a:r>
            <a:r>
              <a:rPr lang="zh-CN" altLang="en-US"/>
              <a:t>元数据</a:t>
            </a:r>
            <a:r>
              <a:rPr lang="en-US" altLang="zh-CN"/>
              <a:t>​​</a:t>
            </a:r>
            <a:r>
              <a:rPr lang="zh-CN" altLang="en-US"/>
              <a:t>：兼容不同相机的校准参数（如颜色矩阵、噪声模型）。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应用场景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风格迁移</a:t>
            </a:r>
            <a:r>
              <a:rPr lang="en-US" altLang="zh-CN"/>
              <a:t>​​</a:t>
            </a:r>
            <a:r>
              <a:rPr lang="zh-CN" altLang="en-US"/>
              <a:t>：训练编码器动态预测滑块参数，将电影风格（如《银翼杀手</a:t>
            </a:r>
            <a:r>
              <a:rPr lang="en-US" altLang="zh-CN"/>
              <a:t>2049</a:t>
            </a:r>
            <a:r>
              <a:rPr lang="zh-CN" altLang="en-US"/>
              <a:t>》《黑客帝国》）迁移到</a:t>
            </a:r>
            <a:r>
              <a:rPr lang="en-US" altLang="zh-CN"/>
              <a:t>RAW</a:t>
            </a:r>
            <a:r>
              <a:rPr lang="zh-CN" altLang="en-US"/>
              <a:t>照片。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滑块回归</a:t>
            </a:r>
            <a:r>
              <a:rPr lang="en-US" altLang="zh-CN"/>
              <a:t>​​</a:t>
            </a:r>
            <a:r>
              <a:rPr lang="zh-CN" altLang="en-US"/>
              <a:t>：通过梯度下降反推目标图像的</a:t>
            </a:r>
            <a:r>
              <a:rPr lang="en-US" altLang="zh-CN"/>
              <a:t>ACR</a:t>
            </a:r>
            <a:r>
              <a:rPr lang="zh-CN" altLang="en-US"/>
              <a:t>参数，优于贝叶斯优化等零阶方法。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对抗攻击</a:t>
            </a:r>
            <a:r>
              <a:rPr lang="en-US" altLang="zh-CN"/>
              <a:t>​​</a:t>
            </a:r>
            <a:r>
              <a:rPr lang="zh-CN" altLang="en-US"/>
              <a:t>：生成</a:t>
            </a:r>
            <a:r>
              <a:rPr lang="en-US" altLang="zh-CN"/>
              <a:t>RAW</a:t>
            </a:r>
            <a:r>
              <a:rPr lang="zh-CN" altLang="en-US"/>
              <a:t>层面的扰动，使特定滑块设置下的输出误导分类器，而其他设置不受影响。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实验结果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代理管道在</a:t>
            </a:r>
            <a:r>
              <a:rPr lang="en-US" altLang="zh-CN"/>
              <a:t>PSNR</a:t>
            </a:r>
            <a:r>
              <a:rPr lang="zh-CN" altLang="en-US"/>
              <a:t>上比单网络代理（如</a:t>
            </a:r>
            <a:r>
              <a:rPr lang="en-US" altLang="zh-CN"/>
              <a:t>Tseng et al. 2019</a:t>
            </a:r>
            <a:r>
              <a:rPr lang="zh-CN" altLang="en-US"/>
              <a:t>）提升近</a:t>
            </a:r>
            <a:r>
              <a:rPr lang="en-US" altLang="zh-CN"/>
              <a:t>20dB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在低光去马赛克任务中，结合去噪网络和照片</a:t>
            </a:r>
            <a:r>
              <a:rPr lang="en-US" altLang="zh-CN"/>
              <a:t> finishing </a:t>
            </a:r>
            <a:r>
              <a:rPr lang="zh-CN" altLang="en-US"/>
              <a:t>损失，性能提升</a:t>
            </a:r>
            <a:r>
              <a:rPr lang="en-US" altLang="zh-CN"/>
              <a:t>7dB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92745" y="1004570"/>
            <a:ext cx="4025900" cy="305562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7992745" y="4316730"/>
            <a:ext cx="4137025" cy="19119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完成</a:t>
            </a:r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筛选</a:t>
            </a:r>
            <a:r>
              <a:rPr lang="en-US" altLang="zh-CN"/>
              <a:t>+</a:t>
            </a:r>
            <a:r>
              <a:rPr lang="zh-CN" altLang="en-US"/>
              <a:t>泛读</a:t>
            </a:r>
            <a:r>
              <a:rPr lang="zh-CN" altLang="en-US"/>
              <a:t>论文：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构思仓库</a:t>
            </a:r>
            <a:r>
              <a:rPr lang="en-US" altLang="zh-CN"/>
              <a:t>+</a:t>
            </a:r>
            <a:r>
              <a:rPr lang="zh-CN" altLang="en-US"/>
              <a:t>复习部分基础</a:t>
            </a:r>
            <a:r>
              <a:rPr lang="zh-CN" altLang="en-US"/>
              <a:t>知识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45" y="1861185"/>
            <a:ext cx="6242685" cy="36366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0555" y="283210"/>
            <a:ext cx="6543040" cy="928370"/>
          </a:xfrm>
        </p:spPr>
        <p:txBody>
          <a:bodyPr vert="horz" wrap="square" lIns="0" tIns="0" rIns="0" bIns="0" rtlCol="0" anchor="b">
            <a:normAutofit fontScale="90000"/>
          </a:bodyPr>
          <a:lstStyle/>
          <a:p>
            <a:pPr lvl="0" algn="l">
              <a:buClrTx/>
              <a:buSzTx/>
              <a:buFontTx/>
            </a:pPr>
            <a:r>
              <a:rPr lang="en-US" altLang="zh-CN" dirty="0">
                <a:sym typeface="+mn-ea"/>
              </a:rPr>
              <a:t>​​Computational Long Exposure Mobile Photography​​</a:t>
            </a:r>
            <a:endParaRPr lang="en-US" altLang="zh-CN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5960" y="1553210"/>
            <a:ext cx="6154420" cy="5153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核心贡献</a:t>
            </a:r>
            <a:r>
              <a:rPr lang="en-US" altLang="zh-CN"/>
              <a:t>​​</a:t>
            </a:r>
            <a:r>
              <a:rPr lang="zh-CN" altLang="en-US"/>
              <a:t>：提出首个端到端的移动端计算长曝光摄影系统，能够在智能手机上实时合成高质量的运动模糊效果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技术框架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双模式处理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前景模糊模式：保持主体清晰，背景产生运动模糊</a:t>
            </a:r>
            <a:endParaRPr lang="zh-CN" altLang="en-US"/>
          </a:p>
          <a:p>
            <a:r>
              <a:rPr lang="zh-CN" altLang="en-US"/>
              <a:t>背景模糊模式：保持背景清晰，主体产生运动模糊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四阶段处理流水线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主体检测：基于显著性分析和人脸检测的自动主体识别</a:t>
            </a:r>
            <a:endParaRPr lang="zh-CN" altLang="en-US"/>
          </a:p>
          <a:p>
            <a:r>
              <a:rPr lang="zh-CN" altLang="en-US"/>
              <a:t>运动分析：特征点跟踪和图像对齐</a:t>
            </a:r>
            <a:endParaRPr lang="zh-CN" altLang="en-US"/>
          </a:p>
          <a:p>
            <a:r>
              <a:rPr lang="zh-CN" altLang="en-US"/>
              <a:t>运动预测：神经网络预测运动轨迹和模糊核</a:t>
            </a:r>
            <a:endParaRPr lang="zh-CN" altLang="en-US"/>
          </a:p>
          <a:p>
            <a:r>
              <a:rPr lang="zh-CN" altLang="en-US"/>
              <a:t>渲染合成：</a:t>
            </a:r>
            <a:r>
              <a:rPr lang="en-US" altLang="zh-CN"/>
              <a:t>GPU</a:t>
            </a:r>
            <a:r>
              <a:rPr lang="zh-CN" altLang="en-US"/>
              <a:t>加速的运动模糊合成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关键技术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基于网格的局部变形对齐</a:t>
            </a:r>
            <a:endParaRPr lang="zh-CN" altLang="en-US"/>
          </a:p>
          <a:p>
            <a:r>
              <a:rPr lang="zh-CN" altLang="en-US"/>
              <a:t>样条插值平滑运动轨迹</a:t>
            </a:r>
            <a:endParaRPr lang="zh-CN" altLang="en-US"/>
          </a:p>
          <a:p>
            <a:r>
              <a:rPr lang="zh-CN" altLang="en-US"/>
              <a:t>软伽马色彩空间处理高光</a:t>
            </a:r>
            <a:endParaRPr lang="zh-CN" altLang="en-US"/>
          </a:p>
          <a:p>
            <a:r>
              <a:rPr lang="zh-CN" altLang="en-US"/>
              <a:t>细节保留合成机制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实验结果</a:t>
            </a:r>
            <a:r>
              <a:rPr lang="en-US" altLang="zh-CN"/>
              <a:t>​​</a:t>
            </a:r>
            <a:r>
              <a:rPr lang="zh-CN" altLang="en-US"/>
              <a:t>：在移动设备上实现实时处理（数秒内完成），支持最高</a:t>
            </a:r>
            <a:r>
              <a:rPr lang="en-US" altLang="zh-CN"/>
              <a:t>12MP</a:t>
            </a:r>
            <a:r>
              <a:rPr lang="zh-CN" altLang="en-US"/>
              <a:t>分辨率，相比传统方法质量显著提升</a:t>
            </a:r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6995160" y="1849438"/>
            <a:ext cx="4591050" cy="3495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6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34645" y="494030"/>
            <a:ext cx="11341735" cy="61531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3C3C3C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2700" dirty="0">
                <a:sym typeface="+mn-ea"/>
              </a:rPr>
              <a:t>Low-Light Image Enhancement with Wavelet-based Diffusion Models</a:t>
            </a:r>
            <a:endParaRPr lang="en-US" altLang="zh-CN" sz="2700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1970" y="1472565"/>
            <a:ext cx="557466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核心贡献</a:t>
            </a:r>
            <a:r>
              <a:rPr lang="en-US" altLang="zh-CN"/>
              <a:t>​​</a:t>
            </a:r>
            <a:r>
              <a:rPr lang="zh-CN" altLang="en-US"/>
              <a:t>：提出基于小波变换的扩散模型</a:t>
            </a:r>
            <a:r>
              <a:rPr lang="en-US" altLang="zh-CN"/>
              <a:t>(DiffLL)</a:t>
            </a:r>
            <a:r>
              <a:rPr lang="zh-CN" altLang="en-US"/>
              <a:t>，解决传统扩散模型计算量大、推理慢的问题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技术创新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小波条件扩散模型</a:t>
            </a:r>
            <a:r>
              <a:rPr lang="en-US" altLang="zh-CN"/>
              <a:t>(WCDM)​​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在小波域进行扩散过程，大幅降低计算复杂度</a:t>
            </a:r>
            <a:endParaRPr lang="zh-CN" altLang="en-US"/>
          </a:p>
          <a:p>
            <a:r>
              <a:rPr lang="en-US" altLang="zh-CN"/>
              <a:t>4^K</a:t>
            </a:r>
            <a:r>
              <a:rPr lang="zh-CN" altLang="en-US"/>
              <a:t>倍空间维度缩减（</a:t>
            </a:r>
            <a:r>
              <a:rPr lang="en-US" altLang="zh-CN"/>
              <a:t>K</a:t>
            </a:r>
            <a:r>
              <a:rPr lang="zh-CN" altLang="en-US"/>
              <a:t>为小波变换次数）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高频恢复模块</a:t>
            </a:r>
            <a:r>
              <a:rPr lang="en-US" altLang="zh-CN"/>
              <a:t>(HFRM)​​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利用垂直和水平细节补充对角线信息</a:t>
            </a:r>
            <a:endParaRPr lang="zh-CN" altLang="en-US"/>
          </a:p>
          <a:p>
            <a:r>
              <a:rPr lang="zh-CN" altLang="en-US"/>
              <a:t>实现细粒度局部细节恢复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训练策略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训练阶段同时执行前向扩散和去噪过程</a:t>
            </a:r>
            <a:endParaRPr lang="zh-CN" altLang="en-US"/>
          </a:p>
          <a:p>
            <a:r>
              <a:rPr lang="zh-CN" altLang="en-US"/>
              <a:t>推理阶段实现稳定采样，减少随机性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性能优势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速度提升：比</a:t>
            </a:r>
            <a:r>
              <a:rPr lang="en-US" altLang="zh-CN"/>
              <a:t>DDIM</a:t>
            </a:r>
            <a:r>
              <a:rPr lang="zh-CN" altLang="en-US"/>
              <a:t>快</a:t>
            </a:r>
            <a:r>
              <a:rPr lang="en-US" altLang="zh-CN"/>
              <a:t>70</a:t>
            </a:r>
            <a:r>
              <a:rPr lang="zh-CN" altLang="en-US"/>
              <a:t>倍以上</a:t>
            </a:r>
            <a:endParaRPr lang="zh-CN" altLang="en-US"/>
          </a:p>
          <a:p>
            <a:r>
              <a:rPr lang="zh-CN" altLang="en-US"/>
              <a:t>质量提升：在多个数据集上达到</a:t>
            </a:r>
            <a:r>
              <a:rPr lang="en-US" altLang="zh-CN"/>
              <a:t>SOTA</a:t>
            </a:r>
            <a:r>
              <a:rPr lang="zh-CN" altLang="en-US"/>
              <a:t>性能</a:t>
            </a:r>
            <a:endParaRPr lang="zh-CN" altLang="en-US"/>
          </a:p>
          <a:p>
            <a:r>
              <a:rPr lang="zh-CN" altLang="en-US"/>
              <a:t>资源消耗：大幅降低</a:t>
            </a:r>
            <a:r>
              <a:rPr lang="en-US" altLang="zh-CN"/>
              <a:t>GPU</a:t>
            </a:r>
            <a:r>
              <a:rPr lang="zh-CN" altLang="en-US"/>
              <a:t>内存使用</a:t>
            </a:r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5768340" y="2533015"/>
            <a:ext cx="6054725" cy="25882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 fontScale="90000"/>
          </a:bodyPr>
          <a:lstStyle/>
          <a:p>
            <a:pPr lvl="0" algn="l">
              <a:buClrTx/>
              <a:buSzTx/>
              <a:buFontTx/>
            </a:pPr>
            <a:r>
              <a:rPr lang="en-US" altLang="zh-CN" dirty="0">
                <a:sym typeface="+mn-ea"/>
              </a:rPr>
              <a:t>ReShader: View-Dependent Highlights for Single Image View-Synthesis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960" y="1604010"/>
            <a:ext cx="5546725" cy="4581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核心贡献</a:t>
            </a:r>
            <a:r>
              <a:rPr lang="en-US" altLang="zh-CN"/>
              <a:t>​​</a:t>
            </a:r>
            <a:r>
              <a:rPr lang="zh-CN" altLang="en-US"/>
              <a:t>：将视图合成分解为像素重着色和重定位两个独立任务，解决现有方法高光</a:t>
            </a:r>
            <a:r>
              <a:rPr lang="en-US" altLang="zh-CN"/>
              <a:t>"</a:t>
            </a:r>
            <a:r>
              <a:rPr lang="zh-CN" altLang="en-US"/>
              <a:t>粘附</a:t>
            </a:r>
            <a:r>
              <a:rPr lang="en-US" altLang="zh-CN"/>
              <a:t>"</a:t>
            </a:r>
            <a:r>
              <a:rPr lang="zh-CN" altLang="en-US"/>
              <a:t>问题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方法框架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重着色过程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调整输入图像的着色基于新相机视角</a:t>
            </a:r>
            <a:endParaRPr lang="zh-CN" altLang="en-US"/>
          </a:p>
          <a:p>
            <a:r>
              <a:rPr lang="zh-CN" altLang="en-US"/>
              <a:t>神经网络学习从单图像生成重着色图像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重定位过程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使用现有视图合成方法重新定位像素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数据集构建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合成训练数据：修改</a:t>
            </a:r>
            <a:r>
              <a:rPr lang="en-US" altLang="zh-CN"/>
              <a:t>Tungsten</a:t>
            </a:r>
            <a:r>
              <a:rPr lang="zh-CN" altLang="en-US"/>
              <a:t>渲染器生成配对数据</a:t>
            </a:r>
            <a:endParaRPr lang="zh-CN" altLang="en-US"/>
          </a:p>
          <a:p>
            <a:r>
              <a:rPr lang="zh-CN" altLang="en-US"/>
              <a:t>真实数据收集：光学实验室精确照度控制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关键优势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正确处理视角相关的高光效果</a:t>
            </a:r>
            <a:endParaRPr lang="zh-CN" altLang="en-US"/>
          </a:p>
          <a:p>
            <a:r>
              <a:rPr lang="zh-CN" altLang="en-US"/>
              <a:t>生成逼真的高光移动效果</a:t>
            </a:r>
            <a:endParaRPr lang="zh-CN" altLang="en-US"/>
          </a:p>
          <a:p>
            <a:r>
              <a:rPr lang="zh-CN" altLang="en-US"/>
              <a:t>保持色彩一致性和细节质量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43320" y="2550795"/>
            <a:ext cx="5834380" cy="2269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dirty="0">
                <a:sym typeface="+mn-ea"/>
              </a:rPr>
              <a:t>Generative Portrait Shadow Removal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2945" y="1589405"/>
            <a:ext cx="4329430" cy="4412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核心贡献</a:t>
            </a:r>
            <a:r>
              <a:rPr lang="en-US" altLang="zh-CN"/>
              <a:t>​​</a:t>
            </a:r>
            <a:r>
              <a:rPr lang="zh-CN" altLang="en-US"/>
              <a:t>：生成式人像阴影去除框架，能够同时处理自遮挡和外部遮挡阴影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技术特点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组合式重用途框架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先微调用于背景协调化</a:t>
            </a:r>
            <a:endParaRPr lang="zh-CN" altLang="en-US"/>
          </a:p>
          <a:p>
            <a:r>
              <a:rPr lang="zh-CN" altLang="en-US"/>
              <a:t>再微调用于阴影去除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引导上采样网络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从输入图像提取高频细节</a:t>
            </a:r>
            <a:endParaRPr lang="zh-CN" altLang="en-US"/>
          </a:p>
          <a:p>
            <a:r>
              <a:rPr lang="zh-CN" altLang="en-US"/>
              <a:t>从生成图像提取低频光照分布</a:t>
            </a:r>
            <a:endParaRPr lang="zh-CN" altLang="en-US"/>
          </a:p>
          <a:p>
            <a:r>
              <a:rPr lang="zh-CN" altLang="en-US"/>
              <a:t>结合两者保留身份信息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高质量数据集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光场采集系统获取</a:t>
            </a:r>
            <a:r>
              <a:rPr lang="en-US" altLang="zh-CN"/>
              <a:t>OLAT</a:t>
            </a:r>
            <a:r>
              <a:rPr lang="zh-CN" altLang="en-US"/>
              <a:t>图像</a:t>
            </a:r>
            <a:endParaRPr lang="zh-CN" altLang="en-US"/>
          </a:p>
          <a:p>
            <a:r>
              <a:rPr lang="zh-CN" altLang="en-US"/>
              <a:t>合成阴影模拟真实场景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应用价值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人像重光照</a:t>
            </a:r>
            <a:endParaRPr lang="zh-CN" altLang="en-US"/>
          </a:p>
          <a:p>
            <a:r>
              <a:rPr lang="zh-CN" altLang="en-US"/>
              <a:t>人脸检测提升</a:t>
            </a:r>
            <a:endParaRPr lang="zh-CN" altLang="en-US"/>
          </a:p>
          <a:p>
            <a:r>
              <a:rPr lang="zh-CN" altLang="en-US"/>
              <a:t>干净人像外观建模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5158105" y="2122170"/>
            <a:ext cx="5851525" cy="35147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 fontScale="90000"/>
          </a:bodyPr>
          <a:lstStyle/>
          <a:p>
            <a:pPr lvl="0" algn="l">
              <a:buClrTx/>
              <a:buSzTx/>
              <a:buFontTx/>
            </a:pPr>
            <a:r>
              <a:rPr lang="en-US" altLang="zh-CN" dirty="0">
                <a:sym typeface="+mn-ea"/>
              </a:rPr>
              <a:t>Neural Kernel Regression for Consistent Monte Carlo Denoising</a:t>
            </a:r>
            <a:endParaRPr lang="en-US" altLang="zh-CN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960" y="1530985"/>
            <a:ext cx="5142230" cy="4449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核心贡献</a:t>
            </a:r>
            <a:r>
              <a:rPr lang="en-US" altLang="zh-CN"/>
              <a:t>​​</a:t>
            </a:r>
            <a:r>
              <a:rPr lang="zh-CN" altLang="en-US"/>
              <a:t>：基于核回归一致性理论的去噪方法，确保去噪结果随样本数增加收敛到无偏路径追踪结果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理论基础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分布无关核回归一致性理论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带宽满足特定条件时保证一致性</a:t>
            </a:r>
            <a:endParaRPr lang="zh-CN" altLang="en-US"/>
          </a:p>
          <a:p>
            <a:r>
              <a:rPr lang="en-US" altLang="zh-CN"/>
              <a:t>h_{AMISE}</a:t>
            </a:r>
            <a:r>
              <a:rPr lang="zh-CN" altLang="en-US"/>
              <a:t>带宽选择策略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神经网络实现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特征提取网络编码噪声辐射和辅助特征</a:t>
            </a:r>
            <a:endParaRPr lang="zh-CN" altLang="en-US"/>
          </a:p>
          <a:p>
            <a:r>
              <a:rPr lang="zh-CN" altLang="en-US"/>
              <a:t>双边滤波形式约束粗略核带宽</a:t>
            </a:r>
            <a:endParaRPr lang="zh-CN" altLang="en-US"/>
          </a:p>
          <a:p>
            <a:r>
              <a:rPr lang="en-US" altLang="zh-CN"/>
              <a:t>T</a:t>
            </a:r>
            <a:r>
              <a:rPr lang="zh-CN" altLang="en-US"/>
              <a:t>检验结合带宽优化网络进一步约束带宽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性能优势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一致性保证：随</a:t>
            </a:r>
            <a:r>
              <a:rPr lang="en-US" altLang="zh-CN"/>
              <a:t>spp</a:t>
            </a:r>
            <a:r>
              <a:rPr lang="zh-CN" altLang="en-US"/>
              <a:t>增加收敛到真实结果</a:t>
            </a:r>
            <a:endParaRPr lang="zh-CN" altLang="en-US"/>
          </a:p>
          <a:p>
            <a:r>
              <a:rPr lang="zh-CN" altLang="en-US"/>
              <a:t>高质量去噪：在低</a:t>
            </a:r>
            <a:r>
              <a:rPr lang="en-US" altLang="zh-CN"/>
              <a:t>spp</a:t>
            </a:r>
            <a:r>
              <a:rPr lang="zh-CN" altLang="en-US"/>
              <a:t>和高</a:t>
            </a:r>
            <a:r>
              <a:rPr lang="en-US" altLang="zh-CN"/>
              <a:t>spp</a:t>
            </a:r>
            <a:r>
              <a:rPr lang="zh-CN" altLang="en-US"/>
              <a:t>下均表现优异</a:t>
            </a:r>
            <a:endParaRPr lang="zh-CN" altLang="en-US"/>
          </a:p>
          <a:p>
            <a:r>
              <a:rPr lang="zh-CN" altLang="en-US"/>
              <a:t>效率提升：比扩散基方法更高效</a:t>
            </a:r>
            <a:endParaRPr lang="zh-CN" altLang="en-US"/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4980940" y="2468880"/>
            <a:ext cx="7073265" cy="19208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Dark-ISP: Enhancing RAW Image Processing for Low-Light Object Detection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78840" y="1501775"/>
            <a:ext cx="390461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核心贡献</a:t>
            </a:r>
            <a:r>
              <a:rPr lang="en-US" altLang="zh-CN"/>
              <a:t>​​</a:t>
            </a:r>
            <a:r>
              <a:rPr lang="zh-CN" altLang="en-US"/>
              <a:t>：轻量级自适应</a:t>
            </a:r>
            <a:r>
              <a:rPr lang="en-US" altLang="zh-CN"/>
              <a:t>ISP</a:t>
            </a:r>
            <a:r>
              <a:rPr lang="zh-CN" altLang="en-US"/>
              <a:t>插件，直接在</a:t>
            </a:r>
            <a:r>
              <a:rPr lang="en-US" altLang="zh-CN"/>
              <a:t>Bayer RAW</a:t>
            </a:r>
            <a:r>
              <a:rPr lang="zh-CN" altLang="en-US"/>
              <a:t>图像上处理，实现端到端低光目标检测训练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架构设计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解耦框架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线性组件（传感器校准）</a:t>
            </a:r>
            <a:endParaRPr lang="zh-CN" altLang="en-US"/>
          </a:p>
          <a:p>
            <a:r>
              <a:rPr lang="zh-CN" altLang="en-US"/>
              <a:t>非线性组件（色调映射）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自适应光照校正模块</a:t>
            </a:r>
            <a:r>
              <a:rPr lang="en-US" altLang="zh-CN"/>
              <a:t>(AICM)​​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局部</a:t>
            </a:r>
            <a:r>
              <a:rPr lang="en-US" altLang="zh-CN"/>
              <a:t>-</a:t>
            </a:r>
            <a:r>
              <a:rPr lang="zh-CN" altLang="en-US"/>
              <a:t>全局注意力动态平衡</a:t>
            </a:r>
            <a:endParaRPr lang="zh-CN" altLang="en-US"/>
          </a:p>
          <a:p>
            <a:r>
              <a:rPr lang="zh-CN" altLang="en-US"/>
              <a:t>物理信息先验引导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自提升机制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促进子模块间协作</a:t>
            </a:r>
            <a:endParaRPr lang="zh-CN" altLang="en-US"/>
          </a:p>
          <a:p>
            <a:r>
              <a:rPr lang="zh-CN" altLang="en-US"/>
              <a:t>双头交互模块捕获任务间对应关系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实验效果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在三个</a:t>
            </a:r>
            <a:r>
              <a:rPr lang="en-US" altLang="zh-CN"/>
              <a:t>RAW</a:t>
            </a:r>
            <a:r>
              <a:rPr lang="zh-CN" altLang="en-US"/>
              <a:t>数据集上超越现有方法</a:t>
            </a:r>
            <a:endParaRPr lang="zh-CN" altLang="en-US"/>
          </a:p>
          <a:p>
            <a:r>
              <a:rPr lang="zh-CN" altLang="en-US"/>
              <a:t>保持原始光照分布和身份信息</a:t>
            </a:r>
            <a:endParaRPr lang="zh-CN" altLang="en-US"/>
          </a:p>
          <a:p>
            <a:r>
              <a:rPr lang="zh-CN" altLang="en-US"/>
              <a:t>低光人脸检测应用显示实用价值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267133" y="1501775"/>
            <a:ext cx="4448175" cy="3829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Learning to See in the Extremely Dark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95960" y="1347470"/>
            <a:ext cx="629348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核心贡献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r>
              <a:rPr lang="en-US" altLang="zh-CN"/>
              <a:t>SIED</a:t>
            </a:r>
            <a:r>
              <a:rPr lang="zh-CN" altLang="en-US"/>
              <a:t>数据集和扩散框架，处理照度低至</a:t>
            </a:r>
            <a:r>
              <a:rPr lang="en-US" altLang="zh-CN"/>
              <a:t>0.0001 lux</a:t>
            </a:r>
            <a:r>
              <a:rPr lang="zh-CN" altLang="en-US"/>
              <a:t>的极低光</a:t>
            </a:r>
            <a:r>
              <a:rPr lang="en-US" altLang="zh-CN"/>
              <a:t>RAW</a:t>
            </a:r>
            <a:r>
              <a:rPr lang="zh-CN" altLang="en-US"/>
              <a:t>图像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数据集创新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配对到配对数据合成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光学实验室精确照度控制（</a:t>
            </a:r>
            <a:r>
              <a:rPr lang="en-US" altLang="zh-CN"/>
              <a:t>0.0001-0.001 lux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真实世界场景采集</a:t>
            </a:r>
            <a:endParaRPr lang="zh-CN" altLang="en-US"/>
          </a:p>
          <a:p>
            <a:r>
              <a:rPr lang="zh-CN" altLang="en-US"/>
              <a:t>照度对齐和噪声添加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三个照度级别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0.01-0.1 lux</a:t>
            </a:r>
            <a:endParaRPr lang="en-US" altLang="zh-CN"/>
          </a:p>
          <a:p>
            <a:r>
              <a:rPr lang="en-US" altLang="zh-CN"/>
              <a:t>0.001-0.01 lux</a:t>
            </a:r>
            <a:endParaRPr lang="en-US" altLang="zh-CN"/>
          </a:p>
          <a:p>
            <a:r>
              <a:rPr lang="en-US" altLang="zh-CN"/>
              <a:t>0.0001-0.001 lux</a:t>
            </a:r>
            <a:endParaRPr lang="en-US" altLang="zh-CN"/>
          </a:p>
          <a:p>
            <a:r>
              <a:rPr lang="en-US" altLang="zh-CN"/>
              <a:t>​​</a:t>
            </a:r>
            <a:r>
              <a:rPr lang="zh-CN" altLang="en-US"/>
              <a:t>方法框架</a:t>
            </a:r>
            <a:r>
              <a:rPr lang="en-US" altLang="zh-CN"/>
              <a:t>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纹理感知扩散模型</a:t>
            </a:r>
            <a:r>
              <a:rPr lang="en-US" altLang="zh-CN"/>
              <a:t>(TADM)​​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专注于细节重建，不关注色彩信息</a:t>
            </a:r>
            <a:endParaRPr lang="zh-CN" altLang="en-US"/>
          </a:p>
          <a:p>
            <a:r>
              <a:rPr lang="zh-CN" altLang="en-US"/>
              <a:t>纹理丰富化损失促进细节生成</a:t>
            </a:r>
            <a:endParaRPr lang="zh-CN" altLang="en-US"/>
          </a:p>
          <a:p>
            <a:r>
              <a:rPr lang="en-US" altLang="zh-CN"/>
              <a:t>​​</a:t>
            </a:r>
            <a:r>
              <a:rPr lang="zh-CN" altLang="en-US"/>
              <a:t>直方图引导色彩一致性模块</a:t>
            </a:r>
            <a:r>
              <a:rPr lang="en-US" altLang="zh-CN"/>
              <a:t>(HCCM)​​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色彩直方图作为指导学习精确色彩信息</a:t>
            </a:r>
            <a:endParaRPr lang="zh-CN" altLang="en-US"/>
          </a:p>
          <a:p>
            <a:r>
              <a:rPr lang="zh-CN" altLang="en-US"/>
              <a:t>色彩一致性损失约束学习过程</a:t>
            </a:r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999480" y="2263775"/>
            <a:ext cx="5826125" cy="35217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01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102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03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10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11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1"/>
</p:tagLst>
</file>

<file path=ppt/tags/tag13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4"/>
</p:tagLst>
</file>

<file path=ppt/tags/tag132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13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13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46"/>
</p:tagLst>
</file>

<file path=ppt/tags/tag13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46"/>
</p:tagLst>
</file>

<file path=ppt/tags/tag13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46"/>
  <p:tag name="KSO_WM_TEMPLATE_CATEGORY" val="custom"/>
  <p:tag name="KSO_WM_TEMPLATE_MASTER_TYPE" val="0"/>
</p:tagLst>
</file>

<file path=ppt/tags/tag1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46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46"/>
  <p:tag name="KSO_WM_TEMPLATE_CATEGORY" val="custom"/>
  <p:tag name="KSO_WM_UNIT_ISCONTENTSTITLE" val="0"/>
  <p:tag name="KSO_WM_UNIT_VALUE" val="32"/>
  <p:tag name="KSO_WM_UNIT_PRESET_TEXT" val="单击添加文档标题"/>
  <p:tag name="KSO_WM_UNIT_TEXT_TYPE" val="1"/>
</p:tagLst>
</file>

<file path=ppt/tags/tag14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8646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46"/>
  <p:tag name="KSO_WM_TEMPLATE_CATEGORY" val="custom"/>
  <p:tag name="KSO_WM_UNIT_ISCONTENTSTITLE" val="0"/>
  <p:tag name="KSO_WM_UNIT_PRESET_TEXT" val="添加文档副标题"/>
  <p:tag name="KSO_WM_UNIT_TEXT_TYPE" val="1"/>
</p:tagLst>
</file>

<file path=ppt/tags/tag14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646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46"/>
  <p:tag name="KSO_WM_TEMPLATE_CATEGORY" val="custom"/>
  <p:tag name="KSO_WM_UNIT_TEXT_LAYER_COUNT" val="1"/>
</p:tagLst>
</file>

<file path=ppt/tags/tag145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646"/>
  <p:tag name="KSO_WM_TEMPLATE_CATEGORY" val="custom"/>
  <p:tag name="KSO_WM_SLIDE_INDEX" val="1"/>
  <p:tag name="KSO_WM_SLIDE_ID" val="custom20238646_1"/>
  <p:tag name="KSO_WM_TEMPLATE_MASTER_TYPE" val="0"/>
  <p:tag name="KSO_WM_SLIDE_LAYOUT" val="a_b_f"/>
  <p:tag name="KSO_WM_SLIDE_LAYOUT_CNT" val="1_1_2"/>
  <p:tag name="KSO_WM_SLIDE_THEME_ID" val="3403927"/>
  <p:tag name="KSO_WM_SLIDE_THEME_NAME" val="简约风渐变几何通用模板"/>
</p:tagLst>
</file>

<file path=ppt/tags/tag1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40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</p:tagLst>
</file>

<file path=ppt/tags/tag1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46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46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46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46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5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8646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</p:tagLst>
</file>

<file path=ppt/tags/tag16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</p:tagLst>
</file>

<file path=ppt/tags/tag16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</p:tagLst>
</file>

<file path=ppt/tags/tag16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</p:tagLst>
</file>

<file path=ppt/tags/tag16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</p:tagLst>
</file>

<file path=ppt/tags/tag1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</p:tagLst>
</file>

<file path=ppt/tags/tag1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</p:tagLst>
</file>

<file path=ppt/tags/tag17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38646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4"/>
</p:tagLst>
</file>

<file path=ppt/tags/tag71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1"/>
</p:tagLst>
</file>

<file path=ppt/tags/tag7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7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7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40"/>
</p:tagLst>
</file>

<file path=ppt/tags/tag7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9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69"/>
</p:tagLst>
</file>

<file path=ppt/tags/tag9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"/>
</p:tagLst>
</file>

<file path=ppt/tags/tag9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9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96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9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渐变几何通用模板">
  <a:themeElements>
    <a:clrScheme name="自定义 4">
      <a:dk1>
        <a:srgbClr val="000000"/>
      </a:dk1>
      <a:lt1>
        <a:srgbClr val="FFFFFF"/>
      </a:lt1>
      <a:dk2>
        <a:srgbClr val="262626"/>
      </a:dk2>
      <a:lt2>
        <a:srgbClr val="F6F6F6"/>
      </a:lt2>
      <a:accent1>
        <a:srgbClr val="BC9E80"/>
      </a:accent1>
      <a:accent2>
        <a:srgbClr val="F3AE35"/>
      </a:accent2>
      <a:accent3>
        <a:srgbClr val="BDBF2F"/>
      </a:accent3>
      <a:accent4>
        <a:srgbClr val="4EBAC2"/>
      </a:accent4>
      <a:accent5>
        <a:srgbClr val="E39865"/>
      </a:accent5>
      <a:accent6>
        <a:srgbClr val="B687DA"/>
      </a:accent6>
      <a:hlink>
        <a:srgbClr val="304FFE"/>
      </a:hlink>
      <a:folHlink>
        <a:srgbClr val="492067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4220</Words>
  <Application>WPS 演示</Application>
  <PresentationFormat>宽屏</PresentationFormat>
  <Paragraphs>233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Wingdings</vt:lpstr>
      <vt:lpstr>Wingdings</vt:lpstr>
      <vt:lpstr>Verdana</vt:lpstr>
      <vt:lpstr>微软雅黑</vt:lpstr>
      <vt:lpstr>Arial Unicode MS</vt:lpstr>
      <vt:lpstr>Calibri</vt:lpstr>
      <vt:lpstr>WPS</vt:lpstr>
      <vt:lpstr>简约风渐变几何通用模板</vt:lpstr>
      <vt:lpstr>20251013汇报</vt:lpstr>
      <vt:lpstr>完成任务</vt:lpstr>
      <vt:lpstr>​​Computational Long Exposure Mobile Photography​​</vt:lpstr>
      <vt:lpstr>PowerPoint 演示文稿</vt:lpstr>
      <vt:lpstr>ReShader: View-Dependent Highlights for Single Image View-Synthesis</vt:lpstr>
      <vt:lpstr>Generative Portrait Shadow Removal</vt:lpstr>
      <vt:lpstr>Neural Kernel Regression for Consistent Monte Carlo Denoising</vt:lpstr>
      <vt:lpstr>Dark-ISP: Enhancing RAW Image Processing for Low-Light Object Detection</vt:lpstr>
      <vt:lpstr>Learning to See in the Extremely Dark</vt:lpstr>
      <vt:lpstr>Rethinking Reconstruction and Denoising in the Dark</vt:lpstr>
      <vt:lpstr>ISPDiffuser: Learning RAW-to-sRGB Mappings</vt:lpstr>
      <vt:lpstr>MobileIE: Mobile Image Enhancement</vt:lpstr>
      <vt:lpstr>Dirty Pixels: Towards End-to-end Image Processing and Perception​</vt:lpstr>
      <vt:lpstr>Face Deblurring using Dual Camera Fusion on Mobile Phones​</vt:lpstr>
      <vt:lpstr>Neural Photo-Finishing​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丨丨c</cp:lastModifiedBy>
  <cp:revision>162</cp:revision>
  <dcterms:created xsi:type="dcterms:W3CDTF">2019-06-19T02:08:00Z</dcterms:created>
  <dcterms:modified xsi:type="dcterms:W3CDTF">2025-10-13T08:41:10Z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2A40547D2B4F45B58CEDD44D0F25320A_11</vt:lpwstr>
  </property>
</Properties>
</file>